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27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Jiang" userId="29b9e541364bfe06" providerId="LiveId" clId="{FEB950DA-9C4D-4615-91C2-6AE58A41E96A}"/>
    <pc:docChg chg="undo custSel addSld delSld modSld">
      <pc:chgData name="Jason Jiang" userId="29b9e541364bfe06" providerId="LiveId" clId="{FEB950DA-9C4D-4615-91C2-6AE58A41E96A}" dt="2025-05-09T20:35:12.154" v="1324" actId="1076"/>
      <pc:docMkLst>
        <pc:docMk/>
      </pc:docMkLst>
      <pc:sldChg chg="addSp delSp modSp mod">
        <pc:chgData name="Jason Jiang" userId="29b9e541364bfe06" providerId="LiveId" clId="{FEB950DA-9C4D-4615-91C2-6AE58A41E96A}" dt="2025-05-09T20:17:41.169" v="738" actId="1076"/>
        <pc:sldMkLst>
          <pc:docMk/>
          <pc:sldMk cId="1115698741" sldId="282"/>
        </pc:sldMkLst>
        <pc:spChg chg="add del mod">
          <ac:chgData name="Jason Jiang" userId="29b9e541364bfe06" providerId="LiveId" clId="{FEB950DA-9C4D-4615-91C2-6AE58A41E96A}" dt="2025-05-09T20:17:32.179" v="736" actId="478"/>
          <ac:spMkLst>
            <pc:docMk/>
            <pc:sldMk cId="1115698741" sldId="282"/>
            <ac:spMk id="6" creationId="{1F347625-EAEE-21E6-F118-A937B25D5F53}"/>
          </ac:spMkLst>
        </pc:spChg>
        <pc:picChg chg="add mod">
          <ac:chgData name="Jason Jiang" userId="29b9e541364bfe06" providerId="LiveId" clId="{FEB950DA-9C4D-4615-91C2-6AE58A41E96A}" dt="2025-05-09T20:17:41.169" v="738" actId="1076"/>
          <ac:picMkLst>
            <pc:docMk/>
            <pc:sldMk cId="1115698741" sldId="282"/>
            <ac:picMk id="5" creationId="{3C4895CB-6DA5-9DE5-0572-29CFA9504090}"/>
          </ac:picMkLst>
        </pc:picChg>
      </pc:sldChg>
      <pc:sldChg chg="addSp delSp modSp">
        <pc:chgData name="Jason Jiang" userId="29b9e541364bfe06" providerId="LiveId" clId="{FEB950DA-9C4D-4615-91C2-6AE58A41E96A}" dt="2025-05-09T20:15:55.657" v="731" actId="931"/>
        <pc:sldMkLst>
          <pc:docMk/>
          <pc:sldMk cId="538509004" sldId="283"/>
        </pc:sldMkLst>
        <pc:spChg chg="del">
          <ac:chgData name="Jason Jiang" userId="29b9e541364bfe06" providerId="LiveId" clId="{FEB950DA-9C4D-4615-91C2-6AE58A41E96A}" dt="2025-05-09T20:15:55.657" v="731" actId="931"/>
          <ac:spMkLst>
            <pc:docMk/>
            <pc:sldMk cId="538509004" sldId="283"/>
            <ac:spMk id="3" creationId="{6C2FC65F-7699-6FF7-7EE6-FF0B8CF9F1CF}"/>
          </ac:spMkLst>
        </pc:spChg>
        <pc:picChg chg="add mod">
          <ac:chgData name="Jason Jiang" userId="29b9e541364bfe06" providerId="LiveId" clId="{FEB950DA-9C4D-4615-91C2-6AE58A41E96A}" dt="2025-05-09T20:15:55.657" v="731" actId="931"/>
          <ac:picMkLst>
            <pc:docMk/>
            <pc:sldMk cId="538509004" sldId="283"/>
            <ac:picMk id="6" creationId="{C36D18FA-42A9-09FE-DAD6-2C938EE0494F}"/>
          </ac:picMkLst>
        </pc:picChg>
      </pc:sldChg>
      <pc:sldChg chg="modSp new mod">
        <pc:chgData name="Jason Jiang" userId="29b9e541364bfe06" providerId="LiveId" clId="{FEB950DA-9C4D-4615-91C2-6AE58A41E96A}" dt="2025-05-09T20:08:56.500" v="448" actId="20577"/>
        <pc:sldMkLst>
          <pc:docMk/>
          <pc:sldMk cId="1455220349" sldId="288"/>
        </pc:sldMkLst>
        <pc:spChg chg="mod">
          <ac:chgData name="Jason Jiang" userId="29b9e541364bfe06" providerId="LiveId" clId="{FEB950DA-9C4D-4615-91C2-6AE58A41E96A}" dt="2025-05-09T20:05:22.186" v="19" actId="20577"/>
          <ac:spMkLst>
            <pc:docMk/>
            <pc:sldMk cId="1455220349" sldId="288"/>
            <ac:spMk id="2" creationId="{75E11996-E971-B3B6-2847-9050F1757C1E}"/>
          </ac:spMkLst>
        </pc:spChg>
        <pc:spChg chg="mod">
          <ac:chgData name="Jason Jiang" userId="29b9e541364bfe06" providerId="LiveId" clId="{FEB950DA-9C4D-4615-91C2-6AE58A41E96A}" dt="2025-05-09T20:08:56.500" v="448" actId="20577"/>
          <ac:spMkLst>
            <pc:docMk/>
            <pc:sldMk cId="1455220349" sldId="288"/>
            <ac:spMk id="3" creationId="{67794633-86DF-C782-0822-6AE58E528BA0}"/>
          </ac:spMkLst>
        </pc:spChg>
      </pc:sldChg>
      <pc:sldChg chg="new del">
        <pc:chgData name="Jason Jiang" userId="29b9e541364bfe06" providerId="LiveId" clId="{FEB950DA-9C4D-4615-91C2-6AE58A41E96A}" dt="2025-05-09T20:09:59.260" v="450" actId="47"/>
        <pc:sldMkLst>
          <pc:docMk/>
          <pc:sldMk cId="1377323229" sldId="289"/>
        </pc:sldMkLst>
      </pc:sldChg>
      <pc:sldChg chg="addSp delSp modSp new mod">
        <pc:chgData name="Jason Jiang" userId="29b9e541364bfe06" providerId="LiveId" clId="{FEB950DA-9C4D-4615-91C2-6AE58A41E96A}" dt="2025-05-09T20:35:12.154" v="1324" actId="1076"/>
        <pc:sldMkLst>
          <pc:docMk/>
          <pc:sldMk cId="3512104455" sldId="289"/>
        </pc:sldMkLst>
        <pc:spChg chg="mod">
          <ac:chgData name="Jason Jiang" userId="29b9e541364bfe06" providerId="LiveId" clId="{FEB950DA-9C4D-4615-91C2-6AE58A41E96A}" dt="2025-05-09T20:13:11.824" v="570" actId="113"/>
          <ac:spMkLst>
            <pc:docMk/>
            <pc:sldMk cId="3512104455" sldId="289"/>
            <ac:spMk id="2" creationId="{B1C2774F-974F-72F0-00E3-0F3B2BE56FFC}"/>
          </ac:spMkLst>
        </pc:spChg>
        <pc:spChg chg="mod">
          <ac:chgData name="Jason Jiang" userId="29b9e541364bfe06" providerId="LiveId" clId="{FEB950DA-9C4D-4615-91C2-6AE58A41E96A}" dt="2025-05-09T20:33:20.169" v="1166" actId="20577"/>
          <ac:spMkLst>
            <pc:docMk/>
            <pc:sldMk cId="3512104455" sldId="289"/>
            <ac:spMk id="3" creationId="{F3088CC6-A98A-16D9-6F89-B9B377CE38DB}"/>
          </ac:spMkLst>
        </pc:spChg>
        <pc:spChg chg="add mod">
          <ac:chgData name="Jason Jiang" userId="29b9e541364bfe06" providerId="LiveId" clId="{FEB950DA-9C4D-4615-91C2-6AE58A41E96A}" dt="2025-05-09T20:34:18.043" v="1323" actId="20577"/>
          <ac:spMkLst>
            <pc:docMk/>
            <pc:sldMk cId="3512104455" sldId="289"/>
            <ac:spMk id="4" creationId="{615AE6C1-D3B7-D216-7ADD-E7EA8906E74A}"/>
          </ac:spMkLst>
        </pc:spChg>
        <pc:spChg chg="add del mod ord">
          <ac:chgData name="Jason Jiang" userId="29b9e541364bfe06" providerId="LiveId" clId="{FEB950DA-9C4D-4615-91C2-6AE58A41E96A}" dt="2025-05-09T20:27:54.230" v="1110" actId="21"/>
          <ac:spMkLst>
            <pc:docMk/>
            <pc:sldMk cId="3512104455" sldId="289"/>
            <ac:spMk id="7" creationId="{B973E8D7-07B8-387C-7C64-2E33583A6A67}"/>
          </ac:spMkLst>
        </pc:spChg>
        <pc:spChg chg="add mod ord">
          <ac:chgData name="Jason Jiang" userId="29b9e541364bfe06" providerId="LiveId" clId="{FEB950DA-9C4D-4615-91C2-6AE58A41E96A}" dt="2025-05-09T20:35:12.154" v="1324" actId="1076"/>
          <ac:spMkLst>
            <pc:docMk/>
            <pc:sldMk cId="3512104455" sldId="289"/>
            <ac:spMk id="8" creationId="{626FE0C5-EF0C-CB9A-AB62-567481CD7D19}"/>
          </ac:spMkLst>
        </pc:spChg>
        <pc:picChg chg="add del mod ord">
          <ac:chgData name="Jason Jiang" userId="29b9e541364bfe06" providerId="LiveId" clId="{FEB950DA-9C4D-4615-91C2-6AE58A41E96A}" dt="2025-05-09T20:27:54.230" v="1110" actId="21"/>
          <ac:picMkLst>
            <pc:docMk/>
            <pc:sldMk cId="3512104455" sldId="289"/>
            <ac:picMk id="6" creationId="{B53F208A-18D5-BE77-51A0-6ADB0527778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tarbase118.net/wiki/index.php?title=File:Green_Alert.gif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vectors/seta-verde-brilhante-at%C3%A9-145763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t101.commons.gc.cuny.edu/are-memes-art-4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Big Mountain Resort Pricing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Jason C. Jiang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DA5F-2F9D-A641-1E14-F5EB8F4E2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at Hand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B10FF-86B1-86A4-39FE-7B0B5760D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chair lift has pushed operation costs by $1,540,000. The objective now is to improve Big Mountain Resort’s pricing strategy to make up for the increase in operating costs for the upcoming season.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895CB-6DA5-9DE5-0572-29CFA9504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90229" y="3578040"/>
            <a:ext cx="3000894" cy="221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98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C223-28C0-2673-2576-208CC86D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Proposed Solution: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36D18FA-42A9-09FE-DAD6-2C938EE0494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352" r="4352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7FC7D3-4014-C131-0637-B1E663D6E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Increase the Adult Weekend ticket prices from $81.00 </a:t>
            </a:r>
            <a:r>
              <a:rPr lang="en-US" sz="2800" dirty="0">
                <a:sym typeface="Wingdings" panose="05000000000000000000" pitchFamily="2" charset="2"/>
              </a:rPr>
              <a:t> $91.00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850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58F6-BF72-2E80-AECC-01BA2D85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Price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A2562-E4C9-AC65-E7F6-C18C60F03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293" y="1810097"/>
            <a:ext cx="5182204" cy="692494"/>
          </a:xfrm>
        </p:spPr>
        <p:txBody>
          <a:bodyPr/>
          <a:lstStyle/>
          <a:p>
            <a:r>
              <a:rPr lang="en-US" dirty="0"/>
              <a:t>A graph depicting adult ticket prices for all resorts in the US market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70E32A-DBBA-ED7E-97CF-E2950848AA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5214" y="2686013"/>
            <a:ext cx="4764087" cy="250979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BCA80C-3051-1506-1865-437CCF3FC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 graph depicting adult ticket prices for all resorts in Montana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AB4DBFA-497C-1191-4A8B-C4DC71239D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62701" y="2717374"/>
            <a:ext cx="4779963" cy="2447071"/>
          </a:xfr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AE56ACA-6B3A-162E-3353-BD32EF79E4D1}"/>
              </a:ext>
            </a:extLst>
          </p:cNvPr>
          <p:cNvSpPr txBox="1">
            <a:spLocks/>
          </p:cNvSpPr>
          <p:nvPr/>
        </p:nvSpPr>
        <p:spPr>
          <a:xfrm>
            <a:off x="913794" y="5555906"/>
            <a:ext cx="10297303" cy="6924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Current prices show Big Mountain above the mean of all US resorts and the upper end of all Montana resorts.</a:t>
            </a:r>
          </a:p>
        </p:txBody>
      </p:sp>
    </p:spTree>
    <p:extLst>
      <p:ext uri="{BB962C8B-B14F-4D97-AF65-F5344CB8AC3E}">
        <p14:creationId xmlns:p14="http://schemas.microsoft.com/office/powerpoint/2010/main" val="316602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4C60-1CA6-B3B8-F84E-B01AA692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Skiable Terrain Area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DAA12-93DB-B0EC-2A35-4159133D2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figure showing the skiable area distribution of US resorts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22F723-62D4-5D6E-AA2D-B19680BCD9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6013" y="2812209"/>
            <a:ext cx="4764087" cy="247913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110CCB-99DF-F9EF-8F8D-4EE802F322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 figure showing the skiable area distribution of Montana resorts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DBC9ACF-4E51-E0AC-7BAE-A7A7E4AB5FB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62785" y="2788481"/>
            <a:ext cx="4779963" cy="2526590"/>
          </a:xfr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BFF9BC6-A8FB-5795-5CDA-832F048727A6}"/>
              </a:ext>
            </a:extLst>
          </p:cNvPr>
          <p:cNvSpPr txBox="1">
            <a:spLocks/>
          </p:cNvSpPr>
          <p:nvPr/>
        </p:nvSpPr>
        <p:spPr>
          <a:xfrm>
            <a:off x="913794" y="5555906"/>
            <a:ext cx="10297303" cy="6924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Big Mountain occupies a strong position among all US resorts and leads the pack in Montana.</a:t>
            </a:r>
          </a:p>
        </p:txBody>
      </p:sp>
    </p:spTree>
    <p:extLst>
      <p:ext uri="{BB962C8B-B14F-4D97-AF65-F5344CB8AC3E}">
        <p14:creationId xmlns:p14="http://schemas.microsoft.com/office/powerpoint/2010/main" val="249992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006E-7250-4923-0EAE-9B19B1E6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Number of Runs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69455-D432-7425-33B7-1471B2818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Below shows the total run count of each resort in the US market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69222B4-D2AB-7ED1-3C6A-D129C3485A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6013" y="2692034"/>
            <a:ext cx="4764087" cy="253100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E027B-7ADC-F6AD-A5B9-FD4F75BC7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Below shows the total run count of each resort in Montana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28DDC9A-E63E-BA36-231A-623BE5B945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62785" y="2704691"/>
            <a:ext cx="4779963" cy="2505690"/>
          </a:xfr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4646C00-3089-E772-7D00-0594E9DD97B5}"/>
              </a:ext>
            </a:extLst>
          </p:cNvPr>
          <p:cNvSpPr txBox="1">
            <a:spLocks/>
          </p:cNvSpPr>
          <p:nvPr/>
        </p:nvSpPr>
        <p:spPr>
          <a:xfrm>
            <a:off x="913794" y="5555906"/>
            <a:ext cx="10297303" cy="6924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Big Mountain in both scenarios can be seen well above the mean number of runs a typical resort has.</a:t>
            </a:r>
          </a:p>
        </p:txBody>
      </p:sp>
    </p:spTree>
    <p:extLst>
      <p:ext uri="{BB962C8B-B14F-4D97-AF65-F5344CB8AC3E}">
        <p14:creationId xmlns:p14="http://schemas.microsoft.com/office/powerpoint/2010/main" val="3288166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57772-786C-64DB-2B81-47A5564B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Number of Chair Lifts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6841A-C533-C6D5-63A4-EC27DE0E5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total number of chair lifts of each resort in the 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2115E-A275-6B20-E9F9-A978CE244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total number of chair lifts of each resort in Montana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E81F4BE-CDBA-9B90-BE3F-1C4C1E35EF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62785" y="2795767"/>
            <a:ext cx="4779963" cy="2512017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03FA9FC-E45F-C458-EFA2-D8963A3BF4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46690" y="2776995"/>
            <a:ext cx="4764087" cy="2549562"/>
          </a:xfr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A8D3E7A-C100-5FB2-7A99-BF82210E4432}"/>
              </a:ext>
            </a:extLst>
          </p:cNvPr>
          <p:cNvSpPr txBox="1">
            <a:spLocks/>
          </p:cNvSpPr>
          <p:nvPr/>
        </p:nvSpPr>
        <p:spPr>
          <a:xfrm>
            <a:off x="913794" y="5555906"/>
            <a:ext cx="10297303" cy="6924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Big Mountain sits comfortably above the mean across US resorts and at the top in the state of Montana.</a:t>
            </a:r>
          </a:p>
        </p:txBody>
      </p:sp>
    </p:spTree>
    <p:extLst>
      <p:ext uri="{BB962C8B-B14F-4D97-AF65-F5344CB8AC3E}">
        <p14:creationId xmlns:p14="http://schemas.microsoft.com/office/powerpoint/2010/main" val="218289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11996-E971-B3B6-2847-9050F175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94633-86DF-C782-0822-6AE58E528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Closing down the 5 least popular trails permanently will have a negligible impact on revenue</a:t>
            </a:r>
          </a:p>
          <a:p>
            <a:r>
              <a:rPr lang="en-US" dirty="0"/>
              <a:t>Increasing the snow production by 2-4 acres will also produce an insignificant change in revenue</a:t>
            </a:r>
          </a:p>
          <a:p>
            <a:r>
              <a:rPr lang="en-US" dirty="0"/>
              <a:t>Adding a new chair lift and a run that increases the vertical drop of the resort by 150 feet can justify a modest increase in ticket prices</a:t>
            </a:r>
          </a:p>
        </p:txBody>
      </p:sp>
    </p:spTree>
    <p:extLst>
      <p:ext uri="{BB962C8B-B14F-4D97-AF65-F5344CB8AC3E}">
        <p14:creationId xmlns:p14="http://schemas.microsoft.com/office/powerpoint/2010/main" val="1455220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6FE0C5-EF0C-CB9A-AB62-567481CD7D19}"/>
              </a:ext>
            </a:extLst>
          </p:cNvPr>
          <p:cNvSpPr/>
          <p:nvPr/>
        </p:nvSpPr>
        <p:spPr>
          <a:xfrm>
            <a:off x="2203982" y="463336"/>
            <a:ext cx="7773388" cy="4477789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2774F-974F-72F0-00E3-0F3B2BE5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761068"/>
            <a:ext cx="9590550" cy="1148388"/>
          </a:xfrm>
        </p:spPr>
        <p:txBody>
          <a:bodyPr anchor="t"/>
          <a:lstStyle/>
          <a:p>
            <a:r>
              <a:rPr lang="en-US" b="1" dirty="0"/>
              <a:t>Conclusion: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88CC6-A98A-16D9-6F89-B9B377CE3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2909456"/>
            <a:ext cx="9590550" cy="1213657"/>
          </a:xfrm>
        </p:spPr>
        <p:txBody>
          <a:bodyPr/>
          <a:lstStyle/>
          <a:p>
            <a:r>
              <a:rPr lang="en-US" b="1" dirty="0"/>
              <a:t>Increasing the ticket prices by $10.00* can produce an estimate of $17,500,000** in additional revenue.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15AE6C1-D3B7-D216-7ADD-E7EA8906E74A}"/>
              </a:ext>
            </a:extLst>
          </p:cNvPr>
          <p:cNvSpPr txBox="1">
            <a:spLocks/>
          </p:cNvSpPr>
          <p:nvPr/>
        </p:nvSpPr>
        <p:spPr>
          <a:xfrm>
            <a:off x="245226" y="5619404"/>
            <a:ext cx="11691850" cy="8657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*The recommended increase from $81.00 </a:t>
            </a:r>
            <a:r>
              <a:rPr lang="en-US" sz="1600" dirty="0">
                <a:sym typeface="Wingdings" panose="05000000000000000000" pitchFamily="2" charset="2"/>
              </a:rPr>
              <a:t> $91.00 was predicted by a random forest regression model</a:t>
            </a:r>
            <a:endParaRPr lang="en-US" sz="1600" dirty="0"/>
          </a:p>
          <a:p>
            <a:pPr algn="l"/>
            <a:r>
              <a:rPr lang="en-US" sz="1600" dirty="0"/>
              <a:t>**Based on an estimate of 350,000 visitors to the park over the season, with each visitor skiing an average of 5 days (5 tickets).</a:t>
            </a:r>
          </a:p>
        </p:txBody>
      </p:sp>
    </p:spTree>
    <p:extLst>
      <p:ext uri="{BB962C8B-B14F-4D97-AF65-F5344CB8AC3E}">
        <p14:creationId xmlns:p14="http://schemas.microsoft.com/office/powerpoint/2010/main" val="35121044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{B5320FDD-1B28-4C9B-A115-F5A064F0C1E7}tf11665031_win32</Template>
  <TotalTime>224</TotalTime>
  <Words>376</Words>
  <Application>Microsoft Office PowerPoint</Application>
  <PresentationFormat>Widescreen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Nova</vt:lpstr>
      <vt:lpstr>Arial Nova Light</vt:lpstr>
      <vt:lpstr>Wingdings</vt:lpstr>
      <vt:lpstr>Wingdings 2</vt:lpstr>
      <vt:lpstr>SlateVTI</vt:lpstr>
      <vt:lpstr>Big Mountain Resort Pricing Analysis</vt:lpstr>
      <vt:lpstr>The Problem at Hand</vt:lpstr>
      <vt:lpstr>Proposed Solution:</vt:lpstr>
      <vt:lpstr>Ticket Price Comparison</vt:lpstr>
      <vt:lpstr>Skiable Terrain Area</vt:lpstr>
      <vt:lpstr>Total Number of Runs</vt:lpstr>
      <vt:lpstr>Total Number of Chair Lifts</vt:lpstr>
      <vt:lpstr>Additional Findings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Jason Jiang</dc:creator>
  <cp:lastModifiedBy>Jason Jiang</cp:lastModifiedBy>
  <cp:revision>1</cp:revision>
  <dcterms:created xsi:type="dcterms:W3CDTF">2025-05-09T16:51:26Z</dcterms:created>
  <dcterms:modified xsi:type="dcterms:W3CDTF">2025-05-09T20:35:35Z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